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8F7A59-341E-488A-BCF4-39C380751BFD}">
  <a:tblStyle styleId="{EB8F7A59-341E-488A-BCF4-39C380751BF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ProximaNova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92e928ee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92e928ee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561373a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561373a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3561373a3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3561373a3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97c7c92b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497c7c92b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3ef0ae5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33ef0ae5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1CFF9">
            <a:alpha val="84310"/>
          </a:srgbClr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48000" y="470950"/>
            <a:ext cx="90480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72">
                <a:solidFill>
                  <a:srgbClr val="B14545"/>
                </a:solidFill>
                <a:latin typeface="Montserrat"/>
                <a:ea typeface="Montserrat"/>
                <a:cs typeface="Montserrat"/>
                <a:sym typeface="Montserrat"/>
              </a:rPr>
              <a:t>Heart Disease Prediction Using Hybrid Models</a:t>
            </a:r>
            <a:r>
              <a:rPr b="1" lang="en" sz="3372">
                <a:solidFill>
                  <a:srgbClr val="B1454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372">
              <a:solidFill>
                <a:srgbClr val="B1454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22">
                <a:solidFill>
                  <a:srgbClr val="B14545"/>
                </a:solidFill>
              </a:rPr>
              <a:t>MCR4</a:t>
            </a:r>
            <a:endParaRPr b="1" sz="3822">
              <a:solidFill>
                <a:srgbClr val="B14545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44350" y="3083525"/>
            <a:ext cx="25878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14545"/>
                </a:solidFill>
              </a:rPr>
              <a:t>Progress Update</a:t>
            </a:r>
            <a:endParaRPr b="1" sz="1800">
              <a:solidFill>
                <a:srgbClr val="B14545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3500" y="1801048"/>
            <a:ext cx="2434974" cy="243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6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Advancements in ML Hybrid Techniques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217650" y="763825"/>
            <a:ext cx="8818800" cy="40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These machine learning techniques below are used to improve model performance: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Bagging: Combines predictions from multiple models trained on different data samples to reduce variance and improve accuracy.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Boosting: Builds models sequentially, where each model tries to correct the errors of the previous one to improve performance.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Grid Search: Finds the best hyperparameters by trying all possible combinations in a defined range.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-107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 Switching and Results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HRFLM Implementation vs. ModelForest Implementation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00" y="768300"/>
            <a:ext cx="3838570" cy="218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4925" y="768300"/>
            <a:ext cx="4163127" cy="218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7525" y="2726050"/>
            <a:ext cx="3948949" cy="232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303450" y="62100"/>
            <a:ext cx="253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Tabular Results</a:t>
            </a:r>
            <a:endParaRPr b="1"/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912125" y="7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{EB8F7A59-341E-488A-BCF4-39C380751BFD}</a:tableStyleId>
              </a:tblPr>
              <a:tblGrid>
                <a:gridCol w="3454075"/>
                <a:gridCol w="911450"/>
                <a:gridCol w="890925"/>
                <a:gridCol w="942200"/>
                <a:gridCol w="84985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Model - Class 0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CB8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CB8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Precision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CB8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Recall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CB8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F1-Score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CB8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Original </a:t>
                      </a:r>
                      <a:r>
                        <a:rPr b="1" lang="en" sz="1000"/>
                        <a:t>Research Paper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Research Paper w/ Revised Loss Function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84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80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Final Implementation - Model Forest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95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2" name="Google Shape;82;p16"/>
          <p:cNvGraphicFramePr/>
          <p:nvPr/>
        </p:nvGraphicFramePr>
        <p:xfrm>
          <a:off x="912125" y="215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{EB8F7A59-341E-488A-BCF4-39C380751BFD}</a:tableStyleId>
              </a:tblPr>
              <a:tblGrid>
                <a:gridCol w="3454075"/>
                <a:gridCol w="911450"/>
                <a:gridCol w="890925"/>
                <a:gridCol w="942200"/>
                <a:gridCol w="84985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Model - Class 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A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A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Precision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A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Recall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AB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F1-Score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AB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Original Research Paper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83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Research Paper w/ Revised Loss Function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</a:t>
                      </a:r>
                      <a:r>
                        <a:rPr b="1" lang="en" sz="1000"/>
                        <a:t>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67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</a:t>
                      </a:r>
                      <a:r>
                        <a:rPr b="1" lang="en" sz="1000"/>
                        <a:t>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Final Implementation - Model Forest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82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93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3" name="Google Shape;83;p16"/>
          <p:cNvGraphicFramePr/>
          <p:nvPr/>
        </p:nvGraphicFramePr>
        <p:xfrm>
          <a:off x="912125" y="353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{EB8F7A59-341E-488A-BCF4-39C380751BFD}</a:tableStyleId>
              </a:tblPr>
              <a:tblGrid>
                <a:gridCol w="3454075"/>
                <a:gridCol w="911450"/>
                <a:gridCol w="890925"/>
                <a:gridCol w="942200"/>
                <a:gridCol w="84985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Model - Average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E6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Accuracy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E6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Precision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E6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Recall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E6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F1-Score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EE6E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Original Research Paper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HRFLM - Research Paper w/ Revised Loss Function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Final Implementation - Model Forest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90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89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217650" y="763825"/>
            <a:ext cx="8818800" cy="40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Used Python and HTML to host a User Interface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Made sure the model works correctly and is able to give the right output each time stating weather Heart Disease was detected or not.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Is able to store the values and the output in a different excel file to later look at the values and feature inputs.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6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User-Interface Implementation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